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75" r:id="rId6"/>
    <p:sldId id="267" r:id="rId7"/>
    <p:sldId id="269" r:id="rId8"/>
    <p:sldId id="268" r:id="rId9"/>
    <p:sldId id="330" r:id="rId10"/>
    <p:sldId id="260" r:id="rId11"/>
    <p:sldId id="261" r:id="rId12"/>
    <p:sldId id="262" r:id="rId13"/>
    <p:sldId id="263" r:id="rId14"/>
    <p:sldId id="264" r:id="rId15"/>
    <p:sldId id="271" r:id="rId16"/>
    <p:sldId id="265" r:id="rId17"/>
    <p:sldId id="332" r:id="rId18"/>
    <p:sldId id="331" r:id="rId19"/>
    <p:sldId id="266" r:id="rId20"/>
    <p:sldId id="270" r:id="rId21"/>
    <p:sldId id="283" r:id="rId22"/>
    <p:sldId id="276" r:id="rId23"/>
    <p:sldId id="341" r:id="rId24"/>
    <p:sldId id="278" r:id="rId25"/>
    <p:sldId id="277" r:id="rId26"/>
    <p:sldId id="274" r:id="rId27"/>
    <p:sldId id="297" r:id="rId28"/>
    <p:sldId id="298" r:id="rId29"/>
    <p:sldId id="279" r:id="rId30"/>
    <p:sldId id="322" r:id="rId31"/>
    <p:sldId id="299" r:id="rId32"/>
    <p:sldId id="300" r:id="rId33"/>
    <p:sldId id="273" r:id="rId34"/>
    <p:sldId id="272" r:id="rId35"/>
    <p:sldId id="280" r:id="rId36"/>
    <p:sldId id="281" r:id="rId37"/>
    <p:sldId id="339" r:id="rId38"/>
    <p:sldId id="282" r:id="rId39"/>
    <p:sldId id="323" r:id="rId40"/>
    <p:sldId id="319" r:id="rId41"/>
    <p:sldId id="329" r:id="rId42"/>
    <p:sldId id="320" r:id="rId43"/>
    <p:sldId id="284" r:id="rId44"/>
    <p:sldId id="285" r:id="rId45"/>
    <p:sldId id="286" r:id="rId46"/>
    <p:sldId id="287" r:id="rId47"/>
    <p:sldId id="316" r:id="rId48"/>
    <p:sldId id="321" r:id="rId49"/>
    <p:sldId id="340" r:id="rId50"/>
    <p:sldId id="291" r:id="rId51"/>
    <p:sldId id="288" r:id="rId52"/>
    <p:sldId id="290" r:id="rId53"/>
    <p:sldId id="324" r:id="rId54"/>
    <p:sldId id="292" r:id="rId55"/>
    <p:sldId id="289" r:id="rId56"/>
    <p:sldId id="293" r:id="rId57"/>
    <p:sldId id="301" r:id="rId58"/>
    <p:sldId id="304" r:id="rId59"/>
    <p:sldId id="305" r:id="rId60"/>
    <p:sldId id="306" r:id="rId61"/>
    <p:sldId id="310" r:id="rId62"/>
    <p:sldId id="294" r:id="rId63"/>
    <p:sldId id="302" r:id="rId64"/>
    <p:sldId id="303" r:id="rId65"/>
    <p:sldId id="325" r:id="rId66"/>
    <p:sldId id="307" r:id="rId67"/>
    <p:sldId id="295" r:id="rId68"/>
    <p:sldId id="296" r:id="rId69"/>
    <p:sldId id="312" r:id="rId70"/>
    <p:sldId id="314" r:id="rId71"/>
    <p:sldId id="308" r:id="rId72"/>
    <p:sldId id="313" r:id="rId73"/>
    <p:sldId id="309" r:id="rId74"/>
    <p:sldId id="336" r:id="rId75"/>
    <p:sldId id="315" r:id="rId76"/>
    <p:sldId id="338" r:id="rId77"/>
    <p:sldId id="333" r:id="rId78"/>
    <p:sldId id="334" r:id="rId79"/>
    <p:sldId id="335" r:id="rId80"/>
    <p:sldId id="317" r:id="rId81"/>
    <p:sldId id="318" r:id="rId82"/>
    <p:sldId id="326" r:id="rId83"/>
    <p:sldId id="327" r:id="rId84"/>
    <p:sldId id="328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31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  <p14:sldId id="273"/>
          </p14:sldIdLst>
        </p14:section>
        <p14:section name="Gestalt" id="{106F558D-DC80-4592-AD74-5DCDEFCD59E6}">
          <p14:sldIdLst>
            <p14:sldId id="272"/>
            <p14:sldId id="280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293"/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6" y="6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jpeg"/><Relationship Id="rId4" Type="http://schemas.openxmlformats.org/officeDocument/2006/relationships/image" Target="../media/image5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2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4267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9969" y="762000"/>
            <a:ext cx="6300629" cy="9144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context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context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background and perspective.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focused on some feature(s) steals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rgbClr val="FF0000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rgbClr val="FF0000"/>
                </a:solidFill>
              </a:rPr>
              <a:t>categorical</a:t>
            </a:r>
            <a:r>
              <a:rPr lang="en-CA" dirty="0"/>
              <a:t> information is encoded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325222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Equation" r:id="rId4" imgW="1523880" imgH="228600" progId="Equation.DSMT4">
                  <p:embed/>
                </p:oleObj>
              </mc:Choice>
              <mc:Fallback>
                <p:oleObj name="Equation" r:id="rId4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diabetes separately from 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/>
              <a:t>Highlighting: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poodle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man?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705600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solidFill>
                  <a:srgbClr val="FF0000"/>
                </a:solidFill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/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 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short, medium &amp; long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slide, from </a:t>
            </a:r>
            <a:r>
              <a:rPr lang="en-US" dirty="0">
                <a:hlinkClick r:id="rId3"/>
              </a:rPr>
              <a:t>http://slideplayer.com/slide/6329532/</a:t>
            </a:r>
            <a:r>
              <a:rPr lang="en-US" dirty="0"/>
              <a:t>, shows color sensitivity on three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prepare or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6993143" y="197251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Caution</a:t>
            </a:r>
            <a:r>
              <a:rPr lang="en-US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0" y="1972518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40080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are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yellow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/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/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/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/>
              <a:t>Pretty: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&amp; count the 5s.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dirty="0" err="1">
                <a:latin typeface="Arial Narrow" panose="020B0606020202030204" pitchFamily="34" charset="0"/>
              </a:rPr>
              <a:t>scale_fill_viridis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have to consider what happens when graphs are reproduced in B/W: 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0" y="12954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(red </a:t>
            </a:r>
            <a:r>
              <a:rPr lang="es-ES" sz="1600" dirty="0" err="1"/>
              <a:t>deficient</a:t>
            </a:r>
            <a:r>
              <a:rPr lang="es-ES" sz="1600" dirty="0"/>
              <a:t>: L </a:t>
            </a:r>
            <a:r>
              <a:rPr lang="es-ES" sz="1600" dirty="0" err="1"/>
              <a:t>cone</a:t>
            </a:r>
            <a:r>
              <a:rPr lang="es-ES" sz="1600" dirty="0"/>
              <a:t> </a:t>
            </a:r>
            <a:r>
              <a:rPr lang="es-ES" sz="1600" dirty="0" err="1"/>
              <a:t>absent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Deuteranopia</a:t>
            </a:r>
            <a:r>
              <a:rPr lang="en-US" sz="1600" dirty="0"/>
              <a:t> (green deficient: M cone absent)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Tritanopia</a:t>
            </a:r>
            <a:r>
              <a:rPr lang="en-US" sz="1600" dirty="0"/>
              <a:t> (blue deficient: S cone absent)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red-green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667000" y="4114800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217377"/>
            <a:ext cx="373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/>
              <a:t>Avoid gratuitous use of multiple colors</a:t>
            </a:r>
          </a:p>
          <a:p>
            <a:pPr lvl="1"/>
            <a:r>
              <a:rPr lang="en-US" dirty="0"/>
              <a:t>Use consistent color scheme across multiple graphs of the same data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/>
              <a:t>Highlight one subset against the rest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chemeClr val="tx1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9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4979</Words>
  <Application>Microsoft Office PowerPoint</Application>
  <PresentationFormat>On-screen Show (4:3)</PresentationFormat>
  <Paragraphs>688</Paragraphs>
  <Slides>84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Arial Narrow</vt:lpstr>
      <vt:lpstr>Calibri</vt:lpstr>
      <vt:lpstr>Wingdings</vt:lpstr>
      <vt:lpstr>1_Office Theme</vt:lpstr>
      <vt:lpstr>Equation</vt:lpstr>
      <vt:lpstr>Graphical Perception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</vt:lpstr>
      <vt:lpstr>Illusions: Semantic/cognitive</vt:lpstr>
      <vt:lpstr>Selective attention</vt:lpstr>
      <vt:lpstr>Magnitude estimation</vt:lpstr>
      <vt:lpstr>Area vs. length judgments</vt:lpstr>
      <vt:lpstr>Stevens’ Power Law</vt:lpstr>
      <vt:lpstr>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</vt:lpstr>
      <vt:lpstr>Gestalt principles</vt:lpstr>
      <vt:lpstr>Gestalt principles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palettes</vt:lpstr>
      <vt:lpstr>Comparing palettes</vt:lpstr>
      <vt:lpstr>Comparing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Perception</dc:title>
  <dc:creator>Michael L Friendly</dc:creator>
  <cp:lastModifiedBy>Michael L Friendly</cp:lastModifiedBy>
  <cp:revision>37</cp:revision>
  <dcterms:created xsi:type="dcterms:W3CDTF">2021-03-24T14:54:27Z</dcterms:created>
  <dcterms:modified xsi:type="dcterms:W3CDTF">2021-05-25T18:07:05Z</dcterms:modified>
</cp:coreProperties>
</file>